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393" r:id="rId3"/>
    <p:sldId id="362" r:id="rId4"/>
    <p:sldId id="324" r:id="rId5"/>
    <p:sldId id="289" r:id="rId6"/>
    <p:sldId id="391" r:id="rId7"/>
    <p:sldId id="366" r:id="rId8"/>
    <p:sldId id="392" r:id="rId9"/>
    <p:sldId id="332" r:id="rId10"/>
    <p:sldId id="345" r:id="rId11"/>
    <p:sldId id="394" r:id="rId12"/>
    <p:sldId id="395" r:id="rId13"/>
    <p:sldId id="346" r:id="rId14"/>
    <p:sldId id="326" r:id="rId15"/>
    <p:sldId id="381" r:id="rId16"/>
    <p:sldId id="315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6271" autoAdjust="0"/>
  </p:normalViewPr>
  <p:slideViewPr>
    <p:cSldViewPr snapToGrid="0">
      <p:cViewPr varScale="1">
        <p:scale>
          <a:sx n="121" d="100"/>
          <a:sy n="121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FCAF2E74-B10B-4AFE-90BF-BFAB0508A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4400" y="1122363"/>
            <a:ext cx="6739468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="" xmlns:a16="http://schemas.microsoft.com/office/drawing/2014/main" id="{B4BEC23D-98FD-423E-9F5A-6C6E375D3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4398" y="3602038"/>
            <a:ext cx="6739469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EC245E31-93D0-406F-BCA7-03D3D681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650B1121-914D-4155-8920-947EC54E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B4F7810E-6C2E-42AE-A2E7-4643FCF2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40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60A9400F-AC9C-4CFE-A9CC-798591A6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044" y="1694214"/>
            <a:ext cx="645724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FD21C650-27AA-4F08-85E9-EFEE42C0D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044" y="3019777"/>
            <a:ext cx="6457245" cy="315718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C2C99DC5-EC57-434E-A535-881BC587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6C7BD082-B8BB-461C-B4C9-C1A74B74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126254CD-0F4C-4DEB-95AA-6D83976F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83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ABDCAE3A-8943-4167-B337-78E5E6E8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928" y="513116"/>
            <a:ext cx="8530872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7D8C0D2B-BA34-4AEC-8697-A98A00243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2928" y="3383316"/>
            <a:ext cx="853087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="" xmlns:a16="http://schemas.microsoft.com/office/drawing/2014/main" id="{01D2D9D3-A884-46DA-8507-11EC5458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="" xmlns:a16="http://schemas.microsoft.com/office/drawing/2014/main" id="{AA3468D5-935B-484D-9D2B-F3B99423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="" xmlns:a16="http://schemas.microsoft.com/office/drawing/2014/main" id="{A65C9D66-BEC6-4312-8DE1-D8C8CC11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996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DE48ADD0-1C4C-4A66-AFDD-CEE4D6E9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377" y="500062"/>
            <a:ext cx="7893756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333CF79F-0BE8-4CF7-A78F-CB09D74C8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9376" y="1825625"/>
            <a:ext cx="3697111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="" xmlns:a16="http://schemas.microsoft.com/office/drawing/2014/main" id="{35A507CC-DD7F-4909-89C6-B008103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6488" y="1825625"/>
            <a:ext cx="4196645" cy="309068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="" xmlns:a16="http://schemas.microsoft.com/office/drawing/2014/main" id="{6B09BCE4-A9B6-433F-9E28-A1CAEEA8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="" xmlns:a16="http://schemas.microsoft.com/office/drawing/2014/main" id="{8D550760-EC94-4687-A760-F9F22469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="" xmlns:a16="http://schemas.microsoft.com/office/drawing/2014/main" id="{E13E2E58-6666-4C42-B1D1-38686D5C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211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2A041ECA-880D-4F66-A1EF-018B753B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932" y="365125"/>
            <a:ext cx="752845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4C9BC06F-D39C-4F90-A160-267DA2708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6928" y="1690688"/>
            <a:ext cx="35955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="" xmlns:a16="http://schemas.microsoft.com/office/drawing/2014/main" id="{2D79EA56-E380-4E44-9BBB-EA69C1031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6930" y="2527651"/>
            <a:ext cx="3595513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="" xmlns:a16="http://schemas.microsoft.com/office/drawing/2014/main" id="{4CCC949C-81A7-4F1E-A741-EF1400E92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2444" y="1698095"/>
            <a:ext cx="39329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="" xmlns:a16="http://schemas.microsoft.com/office/drawing/2014/main" id="{3FC03DD4-8FC4-40C2-A11A-1C9629C3E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22444" y="2538939"/>
            <a:ext cx="3932944" cy="2366083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="" xmlns:a16="http://schemas.microsoft.com/office/drawing/2014/main" id="{7B42F65D-B2B5-4C15-91CF-D0F42C7A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="" xmlns:a16="http://schemas.microsoft.com/office/drawing/2014/main" id="{D2D72311-7BF9-4D90-9054-4D1852FC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="" xmlns:a16="http://schemas.microsoft.com/office/drawing/2014/main" id="{DE3E1761-8396-44DB-A8A3-C282581D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10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579776DD-1DC1-4D51-9C5E-0C1318ED8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="" xmlns:a16="http://schemas.microsoft.com/office/drawing/2014/main" id="{F04A9498-A9CA-414B-B194-9FA7D177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="" xmlns:a16="http://schemas.microsoft.com/office/drawing/2014/main" id="{90D69CE4-BADA-4FE6-9CE9-5E9A42F92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="" xmlns:a16="http://schemas.microsoft.com/office/drawing/2014/main" id="{68372659-F22C-4001-B8B7-5184E74F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332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="" xmlns:a16="http://schemas.microsoft.com/office/drawing/2014/main" id="{823B1FD5-C021-4038-8DAC-4096BEED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="" xmlns:a16="http://schemas.microsoft.com/office/drawing/2014/main" id="{61AEAFCB-755C-43E7-B551-79702872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="" xmlns:a16="http://schemas.microsoft.com/office/drawing/2014/main" id="{4A0CF765-B66D-4D33-ACFA-4C2D9AC12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385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5E8F2FE7-2EA3-4822-AB88-F8F32D54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0" y="767645"/>
            <a:ext cx="32830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6938DF9C-8B6C-4708-96A6-49C6E9D4B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638" y="767646"/>
            <a:ext cx="4592990" cy="4058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="" xmlns:a16="http://schemas.microsoft.com/office/drawing/2014/main" id="{14170938-1AE1-4984-BC22-5DF5976AE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3599" y="2367845"/>
            <a:ext cx="32830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="" xmlns:a16="http://schemas.microsoft.com/office/drawing/2014/main" id="{875E3683-A587-4CAF-854A-696DDDA3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="" xmlns:a16="http://schemas.microsoft.com/office/drawing/2014/main" id="{546453CE-AE20-44A5-AF55-0C77399F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="" xmlns:a16="http://schemas.microsoft.com/office/drawing/2014/main" id="{9808B968-E47C-42D2-AA83-E0561130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97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DFE53645-3A1B-424F-BC3A-A452E9E2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400" y="1016000"/>
            <a:ext cx="6138333" cy="131797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="" xmlns:a16="http://schemas.microsoft.com/office/drawing/2014/main" id="{C329BB53-8458-4687-AEDF-C593F50AE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87812" y="2517421"/>
            <a:ext cx="6139921" cy="29689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="" xmlns:a16="http://schemas.microsoft.com/office/drawing/2014/main" id="{9485797B-26DA-4CA6-994F-138C78110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652" y="4044949"/>
            <a:ext cx="3455281" cy="1441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="" xmlns:a16="http://schemas.microsoft.com/office/drawing/2014/main" id="{439134FA-53AE-4058-B5AA-89958222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CC916-7695-4006-BDA1-76CFB1DED9A2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="" xmlns:a16="http://schemas.microsoft.com/office/drawing/2014/main" id="{72E984EE-3247-4D6E-B3A2-1C766921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="" xmlns:a16="http://schemas.microsoft.com/office/drawing/2014/main" id="{B8DA5AAD-9BBA-4884-AE12-3BACBD6D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0698C0-B8D6-4530-A33B-6756E04AFD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258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="" xmlns:a16="http://schemas.microsoft.com/office/drawing/2014/main" id="{A9AF1BF4-5F7A-4F26-ACD1-EA285923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044" y="1694214"/>
            <a:ext cx="78937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="" xmlns:a16="http://schemas.microsoft.com/office/drawing/2014/main" id="{7E3ACEF6-734D-4F97-A515-3EA4233CE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0044" y="3019777"/>
            <a:ext cx="7893756" cy="315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 descr="Et bilde som inneholder transport, luftfartøy, ballong, tilbehør&#10;&#10;Beskrivelse som er generert med svært høy visshet">
            <a:extLst>
              <a:ext uri="{FF2B5EF4-FFF2-40B4-BE49-F238E27FC236}">
                <a16:creationId xmlns="" xmlns:a16="http://schemas.microsoft.com/office/drawing/2014/main" id="{E5631AA6-28F5-4B6C-9F61-8F119E2F25A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" y="1"/>
            <a:ext cx="4170947" cy="4109155"/>
          </a:xfrm>
          <a:prstGeom prst="rect">
            <a:avLst/>
          </a:prstGeom>
        </p:spPr>
      </p:pic>
      <p:pic>
        <p:nvPicPr>
          <p:cNvPr id="9" name="Bilde 8" descr="Et bilde som inneholder tekst&#10;&#10;Beskrivelse som er generert med høy visshet">
            <a:extLst>
              <a:ext uri="{FF2B5EF4-FFF2-40B4-BE49-F238E27FC236}">
                <a16:creationId xmlns="" xmlns:a16="http://schemas.microsoft.com/office/drawing/2014/main" id="{63F18515-1646-4A52-AB9E-278EBBD37C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79" y="4929014"/>
            <a:ext cx="1207910" cy="135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r="19637"/>
          <a:stretch/>
        </p:blipFill>
        <p:spPr>
          <a:xfrm>
            <a:off x="-1466541" y="0"/>
            <a:ext cx="11528742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97880" y="793266"/>
            <a:ext cx="5248705" cy="851795"/>
          </a:xfrm>
        </p:spPr>
        <p:txBody>
          <a:bodyPr>
            <a:normAutofit/>
          </a:bodyPr>
          <a:lstStyle/>
          <a:p>
            <a:pPr algn="ctr"/>
            <a:r>
              <a:rPr lang="nb-NO" sz="4000" dirty="0"/>
              <a:t>Indre Østfold kommune </a:t>
            </a:r>
          </a:p>
        </p:txBody>
      </p:sp>
    </p:spTree>
    <p:extLst>
      <p:ext uri="{BB962C8B-B14F-4D97-AF65-F5344CB8AC3E}">
        <p14:creationId xmlns:p14="http://schemas.microsoft.com/office/powerpoint/2010/main" val="877495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5A71BABF-9874-415D-B218-F72E58B5A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0"/>
            <a:ext cx="9478632" cy="685800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="" xmlns:a16="http://schemas.microsoft.com/office/drawing/2014/main" id="{3A1BE225-E205-494D-931F-BE9BDC5EE52D}"/>
              </a:ext>
            </a:extLst>
          </p:cNvPr>
          <p:cNvSpPr txBox="1"/>
          <p:nvPr/>
        </p:nvSpPr>
        <p:spPr>
          <a:xfrm>
            <a:off x="9667798" y="480721"/>
            <a:ext cx="19765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/>
              <a:t>Solbergfoss</a:t>
            </a:r>
          </a:p>
          <a:p>
            <a:r>
              <a:rPr lang="nb-NO" sz="2800" dirty="0"/>
              <a:t>kraftstasjon 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9816662" y="1786759"/>
            <a:ext cx="17689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3 av de 5 største </a:t>
            </a:r>
          </a:p>
          <a:p>
            <a:r>
              <a:rPr lang="nb-NO" dirty="0" smtClean="0"/>
              <a:t>Elvekraftverkene</a:t>
            </a:r>
          </a:p>
          <a:p>
            <a:r>
              <a:rPr lang="nb-NO" dirty="0"/>
              <a:t>i</a:t>
            </a:r>
            <a:r>
              <a:rPr lang="nb-NO" dirty="0" smtClean="0"/>
              <a:t> Norge.</a:t>
            </a:r>
          </a:p>
          <a:p>
            <a:endParaRPr lang="nb-NO" dirty="0"/>
          </a:p>
          <a:p>
            <a:pPr marL="285750" indent="-285750">
              <a:buFontTx/>
              <a:buChar char="-"/>
            </a:pPr>
            <a:r>
              <a:rPr lang="nb-NO" dirty="0" smtClean="0"/>
              <a:t>Solbergfoss</a:t>
            </a:r>
          </a:p>
          <a:p>
            <a:pPr marL="285750" indent="-285750">
              <a:buFontTx/>
              <a:buChar char="-"/>
            </a:pPr>
            <a:r>
              <a:rPr lang="nb-NO" dirty="0" err="1" smtClean="0"/>
              <a:t>Kykkelsrud</a:t>
            </a:r>
            <a:endParaRPr lang="nb-NO" dirty="0" smtClean="0"/>
          </a:p>
          <a:p>
            <a:pPr marL="285750" indent="-285750">
              <a:buFontTx/>
              <a:buChar char="-"/>
            </a:pPr>
            <a:r>
              <a:rPr lang="nb-NO" dirty="0" err="1" smtClean="0"/>
              <a:t>Vamma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289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99141" y="283736"/>
            <a:ext cx="6457245" cy="1325563"/>
          </a:xfrm>
        </p:spPr>
        <p:txBody>
          <a:bodyPr>
            <a:normAutofit fontScale="90000"/>
          </a:bodyPr>
          <a:lstStyle/>
          <a:p>
            <a:r>
              <a:rPr lang="nb-NO" sz="3200" dirty="0"/>
              <a:t>Østfoldbadet utvider og åpner utebasseng i grønne flotte omgivelser våren </a:t>
            </a:r>
            <a:r>
              <a:rPr lang="nb-NO" sz="3200" dirty="0" smtClean="0"/>
              <a:t>2019 – Midt i Askim sentrum</a:t>
            </a:r>
            <a:endParaRPr lang="nb-NO" sz="32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34" y="1460938"/>
            <a:ext cx="7431406" cy="4347373"/>
          </a:xfr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nb-NO" alt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4187005" y="5808311"/>
            <a:ext cx="435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 smtClean="0"/>
              <a:t>Godkjent </a:t>
            </a:r>
            <a:r>
              <a:rPr lang="nb-NO" dirty="0"/>
              <a:t>som regionalt idrettsanlegg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98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22802" y="348890"/>
            <a:ext cx="6457245" cy="1325563"/>
          </a:xfrm>
        </p:spPr>
        <p:txBody>
          <a:bodyPr/>
          <a:lstStyle/>
          <a:p>
            <a:r>
              <a:rPr lang="nb-NO" sz="2000" dirty="0" smtClean="0"/>
              <a:t>REGIONALT KULTURHUS – </a:t>
            </a:r>
            <a:r>
              <a:rPr lang="nb-NO" sz="2000" dirty="0" smtClean="0"/>
              <a:t>ASKIM KULTURHUS</a:t>
            </a:r>
            <a:endParaRPr lang="nb-NO" dirty="0"/>
          </a:p>
        </p:txBody>
      </p:sp>
      <p:pic>
        <p:nvPicPr>
          <p:cNvPr id="5" name="Plassholder for innhold 4" descr="Kulturparken 2.11-20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 b="15134"/>
          <a:stretch>
            <a:fillRect/>
          </a:stretch>
        </p:blipFill>
        <p:spPr>
          <a:xfrm>
            <a:off x="2703299" y="1831666"/>
            <a:ext cx="8994715" cy="4397848"/>
          </a:xfr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7814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="" xmlns:a16="http://schemas.microsoft.com/office/drawing/2014/main" id="{12C920AB-01D5-4DAC-8A33-D02FAB5C0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08" y="4698174"/>
            <a:ext cx="4706227" cy="225126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1EDC2AAF-CEE8-4C6D-9337-FFBE0DBB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355" y="20891"/>
            <a:ext cx="3910590" cy="251116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9C00576-56BF-4448-8A8F-876689E7A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705" y="3113718"/>
            <a:ext cx="3005880" cy="168675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="" xmlns:a16="http://schemas.microsoft.com/office/drawing/2014/main" id="{4D47DBBF-55D0-409D-9F0F-DAEC3C13F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085" y="2224942"/>
            <a:ext cx="4993810" cy="287686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="" xmlns:a16="http://schemas.microsoft.com/office/drawing/2014/main" id="{37571CA8-9F12-47A0-A789-DD48E9E2F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922" y="3138382"/>
            <a:ext cx="1385565" cy="89701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D34E65FC-ED17-4953-9B97-DE0A1D256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0" y="0"/>
            <a:ext cx="5625444" cy="316431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38440007-10A1-4A24-945E-FA02493A3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" y="2976072"/>
            <a:ext cx="4706226" cy="245224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="" xmlns:a16="http://schemas.microsoft.com/office/drawing/2014/main" id="{D5FEBB57-4DDB-4F4B-B0E5-345F62CEFB21}"/>
              </a:ext>
            </a:extLst>
          </p:cNvPr>
          <p:cNvSpPr txBox="1"/>
          <p:nvPr/>
        </p:nvSpPr>
        <p:spPr>
          <a:xfrm>
            <a:off x="1551103" y="3113717"/>
            <a:ext cx="399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Kulturtorget  - Mysen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="" xmlns:a16="http://schemas.microsoft.com/office/drawing/2014/main" id="{57EC9033-8876-478F-B363-793E33254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8190" y="4746140"/>
            <a:ext cx="4993810" cy="211186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627F362D-14CB-4EFC-99BE-CC21E099DA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2143" y="4764681"/>
            <a:ext cx="1556149" cy="111028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="" xmlns:a16="http://schemas.microsoft.com/office/drawing/2014/main" id="{C473FECF-E370-4560-88E7-67FB5F1C45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5944" y="20891"/>
            <a:ext cx="2720667" cy="312572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="" xmlns:a16="http://schemas.microsoft.com/office/drawing/2014/main" id="{09B87273-AA36-4704-B540-0F23224DD6A9}"/>
              </a:ext>
            </a:extLst>
          </p:cNvPr>
          <p:cNvSpPr txBox="1"/>
          <p:nvPr/>
        </p:nvSpPr>
        <p:spPr>
          <a:xfrm>
            <a:off x="-8332" y="67819"/>
            <a:ext cx="4706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Holtskogen industriområde- Hobøl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="" xmlns:a16="http://schemas.microsoft.com/office/drawing/2014/main" id="{FA0155B5-218C-45B8-8EAE-3094787C4E59}"/>
              </a:ext>
            </a:extLst>
          </p:cNvPr>
          <p:cNvSpPr txBox="1"/>
          <p:nvPr/>
        </p:nvSpPr>
        <p:spPr>
          <a:xfrm>
            <a:off x="9695095" y="4725202"/>
            <a:ext cx="155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Trøgstad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="" xmlns:a16="http://schemas.microsoft.com/office/drawing/2014/main" id="{32FA0907-41F2-4178-8708-7CF5B1131B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9" y="4909868"/>
            <a:ext cx="3478807" cy="194813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="" xmlns:a16="http://schemas.microsoft.com/office/drawing/2014/main" id="{B7EAB7A0-5700-4654-A800-A2A2CC9ADDBE}"/>
              </a:ext>
            </a:extLst>
          </p:cNvPr>
          <p:cNvSpPr txBox="1"/>
          <p:nvPr/>
        </p:nvSpPr>
        <p:spPr>
          <a:xfrm>
            <a:off x="2585627" y="5128839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Løvstadfeltet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Spydeberg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="" xmlns:a16="http://schemas.microsoft.com/office/drawing/2014/main" id="{8F81112C-11CD-4EDC-8405-0C635C628154}"/>
              </a:ext>
            </a:extLst>
          </p:cNvPr>
          <p:cNvSpPr txBox="1"/>
          <p:nvPr/>
        </p:nvSpPr>
        <p:spPr>
          <a:xfrm>
            <a:off x="7500650" y="2282010"/>
            <a:ext cx="166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Askim</a:t>
            </a:r>
          </a:p>
        </p:txBody>
      </p:sp>
    </p:spTree>
    <p:extLst>
      <p:ext uri="{BB962C8B-B14F-4D97-AF65-F5344CB8AC3E}">
        <p14:creationId xmlns:p14="http://schemas.microsoft.com/office/powerpoint/2010/main" val="173642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6E82521F-8E1A-48C8-9E9E-5C6063D8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78" y="-8991"/>
            <a:ext cx="4089646" cy="392604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="" xmlns:a16="http://schemas.microsoft.com/office/drawing/2014/main" id="{4DE00818-52AD-4505-9C9D-33244CC50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3031685"/>
            <a:ext cx="2935006" cy="396149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="" xmlns:a16="http://schemas.microsoft.com/office/drawing/2014/main" id="{5EFB63BC-63DD-4463-AA65-AF4CCD633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740" y="3373269"/>
            <a:ext cx="5699963" cy="337326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="" xmlns:a16="http://schemas.microsoft.com/office/drawing/2014/main" id="{CD7EBDE4-103D-40DC-97E5-A07B4FE96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419" y="3373269"/>
            <a:ext cx="4511175" cy="334520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="" xmlns:a16="http://schemas.microsoft.com/office/drawing/2014/main" id="{A7E06201-1D51-463D-BE32-1DC874C96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592" y="55731"/>
            <a:ext cx="5294886" cy="3373269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="" xmlns:a16="http://schemas.microsoft.com/office/drawing/2014/main" id="{A1059142-6402-4962-AF2C-D97D9D9CB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89"/>
            <a:ext cx="3302421" cy="286783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2313CA29-CF6B-4C24-A0D9-BDD049EAA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960" y="1645117"/>
            <a:ext cx="17145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15480" y="1491808"/>
            <a:ext cx="7772400" cy="1800200"/>
          </a:xfrm>
        </p:spPr>
        <p:txBody>
          <a:bodyPr>
            <a:normAutofit fontScale="90000"/>
          </a:bodyPr>
          <a:lstStyle/>
          <a:p>
            <a:r>
              <a:rPr lang="nb-NO" dirty="0"/>
              <a:t>     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>               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782828"/>
              </p:ext>
            </p:extLst>
          </p:nvPr>
        </p:nvGraphicFramePr>
        <p:xfrm>
          <a:off x="2325101" y="3792552"/>
          <a:ext cx="7776864" cy="1440180"/>
        </p:xfrm>
        <a:graphic>
          <a:graphicData uri="http://schemas.openxmlformats.org/drawingml/2006/table">
            <a:tbl>
              <a:tblPr firstRow="1" firstCol="1" bandRow="1"/>
              <a:tblGrid>
                <a:gridCol w="7776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marR="3530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b-NO" sz="1800" b="1" i="1" dirty="0">
                          <a:effectLst/>
                          <a:latin typeface="Arial"/>
                          <a:ea typeface="Arial"/>
                        </a:rPr>
                        <a:t>Den nye kommunen skal være en fremtidsrettet og effektiv tjenesteleverandør, som utvikler levende lokalsamfunn </a:t>
                      </a:r>
                      <a:br>
                        <a:rPr lang="nb-NO" sz="1800" b="1" i="1" dirty="0">
                          <a:effectLst/>
                          <a:latin typeface="Arial"/>
                          <a:ea typeface="Arial"/>
                        </a:rPr>
                      </a:br>
                      <a:r>
                        <a:rPr lang="nb-NO" sz="1800" b="1" i="1" dirty="0">
                          <a:effectLst/>
                          <a:latin typeface="Arial"/>
                          <a:ea typeface="Arial"/>
                        </a:rPr>
                        <a:t>og attraktive arbeidsplasser.</a:t>
                      </a:r>
                      <a:endParaRPr lang="nb-NO" sz="900" b="1" i="1" dirty="0">
                        <a:effectLst/>
                        <a:latin typeface="Arial"/>
                        <a:ea typeface="Arial"/>
                      </a:endParaRPr>
                    </a:p>
                    <a:p>
                      <a:pPr marR="3530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nb-NO" sz="9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A5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0" y="1560304"/>
            <a:ext cx="397948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4375499" y="845477"/>
            <a:ext cx="3676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nb-NO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 prosjektplanen</a:t>
            </a:r>
          </a:p>
        </p:txBody>
      </p:sp>
    </p:spTree>
    <p:extLst>
      <p:ext uri="{BB962C8B-B14F-4D97-AF65-F5344CB8AC3E}">
        <p14:creationId xmlns:p14="http://schemas.microsoft.com/office/powerpoint/2010/main" val="361055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55322" y="584227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sz="3600" b="0" i="1" dirty="0"/>
              <a:t>Vi skal </a:t>
            </a:r>
            <a:r>
              <a:rPr lang="nb-NO" sz="3600" b="0" i="1" dirty="0">
                <a:solidFill>
                  <a:schemeClr val="accent1">
                    <a:lumMod val="75000"/>
                  </a:schemeClr>
                </a:solidFill>
              </a:rPr>
              <a:t>sammen </a:t>
            </a:r>
            <a:r>
              <a:rPr lang="nb-NO" sz="3600" b="0" i="1" dirty="0"/>
              <a:t>lage en </a:t>
            </a:r>
            <a:r>
              <a:rPr lang="nb-NO" sz="3600" b="0" i="1" dirty="0">
                <a:solidFill>
                  <a:schemeClr val="accent1">
                    <a:lumMod val="75000"/>
                  </a:schemeClr>
                </a:solidFill>
              </a:rPr>
              <a:t>bedre kommune </a:t>
            </a:r>
            <a:r>
              <a:rPr lang="nb-NO" sz="3600" b="0" i="1" dirty="0"/>
              <a:t>for alle </a:t>
            </a:r>
            <a:br>
              <a:rPr lang="nb-NO" sz="3600" b="0" i="1" dirty="0"/>
            </a:br>
            <a:r>
              <a:rPr lang="nb-NO" sz="3600" b="0" i="1" dirty="0"/>
              <a:t>og som…</a:t>
            </a:r>
            <a:br>
              <a:rPr lang="nb-NO" sz="3600" b="0" i="1" dirty="0"/>
            </a:br>
            <a:r>
              <a:rPr lang="nb-NO" dirty="0"/>
              <a:t/>
            </a:r>
            <a:br>
              <a:rPr lang="nb-NO" dirty="0"/>
            </a:br>
            <a:r>
              <a:rPr lang="nb-NO" sz="3100" i="1" dirty="0">
                <a:ea typeface="+mn-ea"/>
                <a:cs typeface="+mn-cs"/>
              </a:rPr>
              <a:t/>
            </a:r>
            <a:br>
              <a:rPr lang="nb-NO" sz="3100" i="1" dirty="0">
                <a:ea typeface="+mn-ea"/>
                <a:cs typeface="+mn-cs"/>
              </a:rPr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076486" y="2287159"/>
            <a:ext cx="8605615" cy="3926793"/>
          </a:xfrm>
        </p:spPr>
        <p:txBody>
          <a:bodyPr>
            <a:normAutofit/>
          </a:bodyPr>
          <a:lstStyle/>
          <a:p>
            <a:r>
              <a:rPr lang="nb-NO" sz="2000" dirty="0"/>
              <a:t> Blir en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>
                <a:solidFill>
                  <a:schemeClr val="accent1">
                    <a:lumMod val="75000"/>
                  </a:schemeClr>
                </a:solidFill>
              </a:rPr>
              <a:t>ny</a:t>
            </a:r>
            <a:r>
              <a:rPr lang="nb-NO" sz="2000" dirty="0">
                <a:solidFill>
                  <a:srgbClr val="C00000"/>
                </a:solidFill>
              </a:rPr>
              <a:t> </a:t>
            </a:r>
            <a:r>
              <a:rPr lang="nb-NO" sz="2000" dirty="0"/>
              <a:t>kommune - ikke summen av de eksisterende</a:t>
            </a:r>
          </a:p>
          <a:p>
            <a:r>
              <a:rPr lang="nb-NO" sz="2000" dirty="0"/>
              <a:t> Utnytter forskjellene - kompletterer hverandre </a:t>
            </a:r>
          </a:p>
          <a:p>
            <a:r>
              <a:rPr lang="nb-NO" sz="2000" dirty="0"/>
              <a:t> Har fokus på gevinstrealisering til beste for borgerne </a:t>
            </a:r>
          </a:p>
          <a:p>
            <a:r>
              <a:rPr lang="nb-NO" sz="2000" dirty="0"/>
              <a:t> Sikrer ekstra økonomiske virkemidler til investeringer </a:t>
            </a:r>
          </a:p>
          <a:p>
            <a:r>
              <a:rPr lang="nb-NO" sz="2000" dirty="0"/>
              <a:t> Styrker lokale møteplasser med lokalsamfunnet og borgerne </a:t>
            </a:r>
          </a:p>
          <a:p>
            <a:r>
              <a:rPr lang="nb-NO" sz="2000" dirty="0"/>
              <a:t> Skaper attraktive og kompetansefremmende fagmiljø</a:t>
            </a:r>
          </a:p>
          <a:p>
            <a:pPr marL="0" indent="0">
              <a:buNone/>
            </a:pPr>
            <a:endParaRPr lang="nb-NO" sz="2000" i="1" dirty="0"/>
          </a:p>
          <a:p>
            <a:pPr marL="0" indent="0">
              <a:buNone/>
            </a:pPr>
            <a:r>
              <a:rPr lang="nb-NO" sz="2000" i="1" dirty="0"/>
              <a:t>         </a:t>
            </a:r>
            <a:r>
              <a:rPr lang="nb-NO" i="1" dirty="0">
                <a:ea typeface="+mj-ea"/>
              </a:rPr>
              <a:t>oppleves spennende og historisk!</a:t>
            </a:r>
          </a:p>
          <a:p>
            <a:pPr lvl="1"/>
            <a:endParaRPr lang="nb-NO" sz="2400" dirty="0"/>
          </a:p>
          <a:p>
            <a:pPr lvl="1"/>
            <a:endParaRPr lang="nb-NO" sz="24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782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44127" y="243786"/>
            <a:ext cx="6457245" cy="1325563"/>
          </a:xfrm>
        </p:spPr>
        <p:txBody>
          <a:bodyPr>
            <a:normAutofit/>
          </a:bodyPr>
          <a:lstStyle/>
          <a:p>
            <a:r>
              <a:rPr lang="nb-NO" sz="2000" dirty="0" smtClean="0"/>
              <a:t>SENTRAL BELIGGENHET </a:t>
            </a:r>
            <a:r>
              <a:rPr lang="nb-NO" sz="1600" dirty="0" smtClean="0"/>
              <a:t/>
            </a:r>
            <a:br>
              <a:rPr lang="nb-NO" sz="1600" dirty="0" smtClean="0"/>
            </a:br>
            <a:r>
              <a:rPr lang="nb-NO" sz="1600" dirty="0" smtClean="0"/>
              <a:t>- ASKIM STASJON ER 1 MIL NÆRMERE OSLO ENN MOSS STASJON</a:t>
            </a:r>
            <a:br>
              <a:rPr lang="nb-NO" sz="1600" dirty="0" smtClean="0"/>
            </a:br>
            <a:r>
              <a:rPr lang="nb-NO" sz="1600" dirty="0" smtClean="0"/>
              <a:t>- NABOKOMMUNER I DAGENS AKERSHUS:</a:t>
            </a:r>
            <a:br>
              <a:rPr lang="nb-NO" sz="1600" dirty="0" smtClean="0"/>
            </a:br>
            <a:r>
              <a:rPr lang="nb-NO" sz="1600" dirty="0" smtClean="0"/>
              <a:t> Vestby, Ås, Nordre Follo, Enebakk, Nye Lillestrøm og Aurskog Høland </a:t>
            </a:r>
            <a:endParaRPr lang="nb-NO" sz="1600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27" y="1776248"/>
            <a:ext cx="5018758" cy="4411225"/>
          </a:xfrm>
        </p:spPr>
      </p:pic>
    </p:spTree>
    <p:extLst>
      <p:ext uri="{BB962C8B-B14F-4D97-AF65-F5344CB8AC3E}">
        <p14:creationId xmlns:p14="http://schemas.microsoft.com/office/powerpoint/2010/main" val="22508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rik Unaas sitt bilde.">
            <a:extLst>
              <a:ext uri="{FF2B5EF4-FFF2-40B4-BE49-F238E27FC236}">
                <a16:creationId xmlns="" xmlns:a16="http://schemas.microsoft.com/office/drawing/2014/main" id="{D6E7F0CB-CFA6-4C4D-BE7F-85CBACD8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377" y="-13316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="" xmlns:a16="http://schemas.microsoft.com/office/drawing/2014/main" id="{CB142CEB-5288-4F3D-99E2-1D732E2C8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13" y="-307976"/>
            <a:ext cx="12192000" cy="716597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="" xmlns:a16="http://schemas.microsoft.com/office/drawing/2014/main" id="{F2CA8797-3D21-4324-98B8-505DB40C2F9D}"/>
              </a:ext>
            </a:extLst>
          </p:cNvPr>
          <p:cNvSpPr txBox="1"/>
          <p:nvPr/>
        </p:nvSpPr>
        <p:spPr>
          <a:xfrm>
            <a:off x="1430784" y="1826610"/>
            <a:ext cx="971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>
                <a:solidFill>
                  <a:schemeClr val="bg1"/>
                </a:solidFill>
              </a:rPr>
              <a:t>Velkommen til oss! </a:t>
            </a:r>
          </a:p>
        </p:txBody>
      </p:sp>
    </p:spTree>
    <p:extLst>
      <p:ext uri="{BB962C8B-B14F-4D97-AF65-F5344CB8AC3E}">
        <p14:creationId xmlns:p14="http://schemas.microsoft.com/office/powerpoint/2010/main" val="371701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28094" y="1288573"/>
            <a:ext cx="2307287" cy="288001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b-NO" sz="2400" b="0" dirty="0"/>
              <a:t>17. oktober 2017 presenterte kommunal-ministeren vårt navn i Fellesnemnda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0"/>
            <a:ext cx="9522625" cy="6858000"/>
          </a:xfrm>
        </p:spPr>
      </p:pic>
    </p:spTree>
    <p:extLst>
      <p:ext uri="{BB962C8B-B14F-4D97-AF65-F5344CB8AC3E}">
        <p14:creationId xmlns:p14="http://schemas.microsoft.com/office/powerpoint/2010/main" val="18375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="" xmlns:a16="http://schemas.microsoft.com/office/drawing/2014/main" id="{04E31384-49CD-914A-868E-D4564BB415EB}"/>
              </a:ext>
            </a:extLst>
          </p:cNvPr>
          <p:cNvSpPr txBox="1"/>
          <p:nvPr/>
        </p:nvSpPr>
        <p:spPr>
          <a:xfrm>
            <a:off x="-8965" y="0"/>
            <a:ext cx="4150659" cy="37472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928" y="120182"/>
            <a:ext cx="6457245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b="0" dirty="0"/>
              <a:t>Gjeldende fylkesplan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="" xmlns:a16="http://schemas.microsoft.com/office/drawing/2014/main" id="{6226B9FB-84A4-4645-9062-53AAE3B9D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892" y="1874692"/>
            <a:ext cx="8412686" cy="419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:\A2020 Nye storkommunen\Faktadata\Kart 5Knykommune2020d.png">
            <a:extLst>
              <a:ext uri="{FF2B5EF4-FFF2-40B4-BE49-F238E27FC236}">
                <a16:creationId xmlns="" xmlns:a16="http://schemas.microsoft.com/office/drawing/2014/main" id="{FB30EFE8-1EAA-4E84-94E6-4C91A1363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26" y="-35860"/>
            <a:ext cx="9547950" cy="69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="" xmlns:a16="http://schemas.microsoft.com/office/drawing/2014/main" id="{B020CA4E-923B-6141-9E72-7C2E39F5594E}"/>
              </a:ext>
            </a:extLst>
          </p:cNvPr>
          <p:cNvSpPr txBox="1">
            <a:spLocks/>
          </p:cNvSpPr>
          <p:nvPr/>
        </p:nvSpPr>
        <p:spPr>
          <a:xfrm>
            <a:off x="9654988" y="1730188"/>
            <a:ext cx="2307287" cy="115644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b-NO" sz="2800" b="0" dirty="0"/>
              <a:t>Indre Østfold kommune </a:t>
            </a:r>
            <a:br>
              <a:rPr lang="nb-NO" sz="2800" b="0" dirty="0"/>
            </a:br>
            <a:r>
              <a:rPr lang="nb-NO" sz="2800" b="0" dirty="0"/>
              <a:t>i 2020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4A0D0E05-7184-4748-AF0A-74A83757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06" y="3971365"/>
            <a:ext cx="13906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B095C933-9ED8-4F0D-9FD2-2DE17C5C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936" y="721091"/>
            <a:ext cx="6457245" cy="1325563"/>
          </a:xfrm>
        </p:spPr>
        <p:txBody>
          <a:bodyPr>
            <a:normAutofit/>
          </a:bodyPr>
          <a:lstStyle/>
          <a:p>
            <a:r>
              <a:rPr lang="nb-NO" sz="3200" b="0" dirty="0" smtClean="0"/>
              <a:t>Litt fakta om Indre Østfold ....</a:t>
            </a:r>
            <a:endParaRPr lang="nb-NO" sz="3200" b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685222D9-3F46-425A-AC71-5DEDBDCD2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936" y="2046654"/>
            <a:ext cx="7726261" cy="3967993"/>
          </a:xfrm>
        </p:spPr>
        <p:txBody>
          <a:bodyPr>
            <a:normAutofit/>
          </a:bodyPr>
          <a:lstStyle/>
          <a:p>
            <a:r>
              <a:rPr lang="nb-NO" sz="2000" dirty="0"/>
              <a:t>Fem kommuner som sammen bygger en ny, moderne kommune med 45.000 innbyggere</a:t>
            </a:r>
          </a:p>
          <a:p>
            <a:r>
              <a:rPr lang="nb-NO" sz="2000" dirty="0"/>
              <a:t>To byer (Askim og Mysen) </a:t>
            </a:r>
            <a:r>
              <a:rPr lang="nb-NO" sz="2000" dirty="0" smtClean="0"/>
              <a:t>Askim blir administrasjonssenter</a:t>
            </a:r>
          </a:p>
          <a:p>
            <a:r>
              <a:rPr lang="nb-NO" sz="2000" dirty="0" smtClean="0"/>
              <a:t>Byene Askim og Kongsvinger er like store</a:t>
            </a:r>
          </a:p>
          <a:p>
            <a:r>
              <a:rPr lang="nb-NO" sz="2000" dirty="0" smtClean="0"/>
              <a:t>Norges største badeland – Østfoldbadet (trinn 3 og stort utebasseng åpner våren 2019 – ca. 200 000 besøkende</a:t>
            </a:r>
          </a:p>
          <a:p>
            <a:r>
              <a:rPr lang="nb-NO" sz="2000" dirty="0" smtClean="0"/>
              <a:t>Momarkedet – sentral travbane</a:t>
            </a:r>
          </a:p>
          <a:p>
            <a:r>
              <a:rPr lang="nb-NO" sz="2000" dirty="0" err="1" smtClean="0"/>
              <a:t>Høytorp</a:t>
            </a:r>
            <a:r>
              <a:rPr lang="nb-NO" sz="2000" dirty="0" smtClean="0"/>
              <a:t> Fort – Norges største innlandsfestning</a:t>
            </a:r>
          </a:p>
          <a:p>
            <a:r>
              <a:rPr lang="nb-NO" sz="2000" dirty="0" smtClean="0"/>
              <a:t>22 </a:t>
            </a:r>
            <a:r>
              <a:rPr lang="nb-NO" sz="2000" dirty="0"/>
              <a:t>skoler, 26 barnehager</a:t>
            </a:r>
          </a:p>
          <a:p>
            <a:r>
              <a:rPr lang="nb-NO" sz="2000" dirty="0"/>
              <a:t>Norges største jordbrukskommune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69273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B095C933-9ED8-4F0D-9FD2-2DE17C5C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936" y="721091"/>
            <a:ext cx="6457245" cy="1325563"/>
          </a:xfrm>
        </p:spPr>
        <p:txBody>
          <a:bodyPr>
            <a:normAutofit/>
          </a:bodyPr>
          <a:lstStyle/>
          <a:p>
            <a:r>
              <a:rPr lang="nb-NO" sz="3200" b="0" dirty="0"/>
              <a:t>Vi har…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685222D9-3F46-425A-AC71-5DEDBDCD2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936" y="1912361"/>
            <a:ext cx="7726261" cy="3967993"/>
          </a:xfrm>
        </p:spPr>
        <p:txBody>
          <a:bodyPr>
            <a:normAutofit/>
          </a:bodyPr>
          <a:lstStyle/>
          <a:p>
            <a:r>
              <a:rPr lang="nb-NO" sz="2000" dirty="0"/>
              <a:t>Norges største elv (Glomma) flytende gjennom kommunen med tre kraftstasjoner som produserer tre prosent av landets vannkraft</a:t>
            </a:r>
          </a:p>
          <a:p>
            <a:r>
              <a:rPr lang="nb-NO" sz="2000" dirty="0"/>
              <a:t>Moderne kommunikasjon med ny motorvei (E18) og jernbane (Østre linje) tvers igjennom kommunen </a:t>
            </a:r>
            <a:endParaRPr lang="nb-NO" sz="2000" dirty="0" smtClean="0"/>
          </a:p>
          <a:p>
            <a:r>
              <a:rPr lang="nb-NO" sz="2000" dirty="0" smtClean="0"/>
              <a:t>6 togstasjoner i den nye kommunen</a:t>
            </a:r>
            <a:endParaRPr lang="nb-NO" sz="2000" dirty="0"/>
          </a:p>
          <a:p>
            <a:r>
              <a:rPr lang="nb-NO" sz="2000" dirty="0"/>
              <a:t>Fantastisk natur</a:t>
            </a:r>
          </a:p>
          <a:p>
            <a:r>
              <a:rPr lang="nb-NO" sz="2000" dirty="0"/>
              <a:t>Et svært aktivt kulturliv</a:t>
            </a:r>
          </a:p>
          <a:p>
            <a:r>
              <a:rPr lang="nb-NO" sz="2000" dirty="0"/>
              <a:t>Et rikt og mangfoldig næringsliv</a:t>
            </a:r>
          </a:p>
          <a:p>
            <a:r>
              <a:rPr lang="nb-NO" sz="2000" dirty="0"/>
              <a:t>Nærhet til nyskapende kompetanse i Ås, Kjeller og Halden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33247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26EC311F-BF8D-4020-B03C-4BBBD32D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041" y="403296"/>
            <a:ext cx="6457245" cy="1325563"/>
          </a:xfrm>
        </p:spPr>
        <p:txBody>
          <a:bodyPr/>
          <a:lstStyle/>
          <a:p>
            <a:r>
              <a:rPr lang="nb-NO" b="0" dirty="0"/>
              <a:t>Muligheter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="" xmlns:a16="http://schemas.microsoft.com/office/drawing/2014/main" id="{84666508-9A35-4E16-A38D-FA76C97A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040" y="1603353"/>
            <a:ext cx="6457245" cy="4456788"/>
          </a:xfrm>
        </p:spPr>
        <p:txBody>
          <a:bodyPr>
            <a:normAutofit fontScale="85000" lnSpcReduction="10000"/>
          </a:bodyPr>
          <a:lstStyle/>
          <a:p>
            <a:r>
              <a:rPr lang="nb-NO" sz="2000" dirty="0"/>
              <a:t>Mange nytenkende og innovative bedrifter i den nye kommunen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Norges største og mest moderne universitetsmiljø utenfor døra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Vekst i befolkning, utdanningsnivå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Store tilgjengelige bo- og næringsarealer, nært Oslo</a:t>
            </a:r>
            <a:br>
              <a:rPr lang="nb-NO" sz="2000" dirty="0"/>
            </a:br>
            <a:endParaRPr lang="nb-NO" sz="2000" dirty="0"/>
          </a:p>
          <a:p>
            <a:r>
              <a:rPr lang="nb-NO" sz="2000" dirty="0"/>
              <a:t>Solide økonomiske forhold i fremtiden </a:t>
            </a:r>
            <a:br>
              <a:rPr lang="nb-NO" sz="2000" dirty="0"/>
            </a:br>
            <a:r>
              <a:rPr lang="nb-NO" sz="2000" dirty="0"/>
              <a:t>hvis vi kan foreta nødvendig restrukturering</a:t>
            </a:r>
          </a:p>
          <a:p>
            <a:pPr marL="0" indent="0">
              <a:buNone/>
            </a:pPr>
            <a:r>
              <a:rPr lang="nb-NO" sz="2000" dirty="0"/>
              <a:t/>
            </a:r>
            <a:br>
              <a:rPr lang="nb-NO" sz="2000" dirty="0"/>
            </a:br>
            <a:r>
              <a:rPr lang="nb-NO" sz="2000" dirty="0"/>
              <a:t/>
            </a:r>
            <a:br>
              <a:rPr lang="nb-NO" sz="2000" dirty="0"/>
            </a:br>
            <a:endParaRPr lang="nb-NO" sz="2000" dirty="0"/>
          </a:p>
          <a:p>
            <a:pPr marL="0" indent="0">
              <a:lnSpc>
                <a:spcPct val="120000"/>
              </a:lnSpc>
              <a:buNone/>
            </a:pPr>
            <a:r>
              <a:rPr lang="nb-NO" sz="2000" i="1" dirty="0"/>
              <a:t>Vi ønsker å sikre gode møteplasser i alle tettsteder i samarbeid med næringsliv, frivillighet og det offentlige  – der folk er!</a:t>
            </a:r>
          </a:p>
        </p:txBody>
      </p:sp>
    </p:spTree>
    <p:extLst>
      <p:ext uri="{BB962C8B-B14F-4D97-AF65-F5344CB8AC3E}">
        <p14:creationId xmlns:p14="http://schemas.microsoft.com/office/powerpoint/2010/main" val="30712294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69C8661F-7427-417F-87D9-D1706DEB989F}" vid="{311520CD-53A4-43B0-BCBA-58AA9C3FC0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295</Words>
  <Application>Microsoft Macintosh PowerPoint</Application>
  <PresentationFormat>Widescreen</PresentationFormat>
  <Paragraphs>61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19" baseType="lpstr">
      <vt:lpstr>Calibri</vt:lpstr>
      <vt:lpstr>Arial</vt:lpstr>
      <vt:lpstr>1_Office-tema</vt:lpstr>
      <vt:lpstr>Indre Østfold kommune </vt:lpstr>
      <vt:lpstr>SENTRAL BELIGGENHET  - ASKIM STASJON ER 1 MIL NÆRMERE OSLO ENN MOSS STASJON - NABOKOMMUNER I DAGENS AKERSHUS:  Vestby, Ås, Nordre Follo, Enebakk, Nye Lillestrøm og Aurskog Høland </vt:lpstr>
      <vt:lpstr>PowerPoint-presentasjon</vt:lpstr>
      <vt:lpstr>17. oktober 2017 presenterte kommunal-ministeren vårt navn i Fellesnemnda</vt:lpstr>
      <vt:lpstr>Gjeldende fylkesplan</vt:lpstr>
      <vt:lpstr>PowerPoint-presentasjon</vt:lpstr>
      <vt:lpstr>Litt fakta om Indre Østfold ....</vt:lpstr>
      <vt:lpstr>Vi har…</vt:lpstr>
      <vt:lpstr>Muligheter</vt:lpstr>
      <vt:lpstr>PowerPoint-presentasjon</vt:lpstr>
      <vt:lpstr>Østfoldbadet utvider og åpner utebasseng i grønne flotte omgivelser våren 2019 – Midt i Askim sentrum</vt:lpstr>
      <vt:lpstr>REGIONALT KULTURHUS – ASKIM KULTURHUS</vt:lpstr>
      <vt:lpstr>PowerPoint-presentasjon</vt:lpstr>
      <vt:lpstr>PowerPoint-presentasjon</vt:lpstr>
      <vt:lpstr>                        </vt:lpstr>
      <vt:lpstr>    Vi skal sammen lage en bedre kommune for alle  og som…   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Indre Østfold kommune </dc:title>
  <dc:creator>John Andrew Firing</dc:creator>
  <cp:lastModifiedBy>Thor Reidar Hals</cp:lastModifiedBy>
  <cp:revision>22</cp:revision>
  <dcterms:created xsi:type="dcterms:W3CDTF">2018-09-11T13:43:14Z</dcterms:created>
  <dcterms:modified xsi:type="dcterms:W3CDTF">2018-11-14T22:10:16Z</dcterms:modified>
</cp:coreProperties>
</file>